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6"/>
  </p:notesMasterIdLst>
  <p:handoutMasterIdLst>
    <p:handoutMasterId r:id="rId17"/>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03" autoAdjust="0"/>
    <p:restoredTop sz="94643"/>
  </p:normalViewPr>
  <p:slideViewPr>
    <p:cSldViewPr snapToGrid="0" snapToObjects="1">
      <p:cViewPr varScale="1">
        <p:scale>
          <a:sx n="226" d="100"/>
          <a:sy n="226" d="100"/>
        </p:scale>
        <p:origin x="328" y="19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5/7/21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Most of the game metrics could predict total score</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85000" lnSpcReduction="20000"/>
          </a:bodyPr>
          <a:lstStyle/>
          <a:p>
            <a:r>
              <a:rPr lang="en-US" sz="2000" b="0" i="1" dirty="0"/>
              <a:t>Hit outs, contested marks, </a:t>
            </a:r>
            <a:r>
              <a:rPr lang="en-US" sz="2000" b="0" dirty="0"/>
              <a:t>and </a:t>
            </a:r>
            <a:r>
              <a:rPr lang="en-US" sz="2000" b="0" i="1" dirty="0"/>
              <a:t>contested possessions </a:t>
            </a:r>
            <a:r>
              <a:rPr lang="en-US" sz="2000" b="0" dirty="0"/>
              <a:t>did not significantly predict scores</a:t>
            </a:r>
          </a:p>
          <a:p>
            <a:pPr lvl="1"/>
            <a:r>
              <a:rPr lang="en-US" sz="2000" b="0" dirty="0"/>
              <a:t>Prior to robust estimators, </a:t>
            </a:r>
            <a:r>
              <a:rPr lang="en-US" sz="2000" b="0" i="1" dirty="0"/>
              <a:t>contested possessions </a:t>
            </a:r>
            <a:r>
              <a:rPr lang="en-US" sz="2000" b="0" dirty="0"/>
              <a:t>was significant</a:t>
            </a:r>
          </a:p>
          <a:p>
            <a:r>
              <a:rPr lang="en-US" sz="2000" b="0" dirty="0"/>
              <a:t>Increases in </a:t>
            </a:r>
            <a:r>
              <a:rPr lang="en-US" sz="2000" b="0" i="1" dirty="0"/>
              <a:t>tackles</a:t>
            </a:r>
            <a:r>
              <a:rPr lang="en-US" sz="2000" b="0" dirty="0"/>
              <a:t> and unforced errors (</a:t>
            </a:r>
            <a:r>
              <a:rPr lang="en-US" sz="2000" b="0" i="1" dirty="0" err="1"/>
              <a:t>clangers</a:t>
            </a:r>
            <a:r>
              <a:rPr lang="en-US" sz="2000" b="0" dirty="0"/>
              <a:t>) is associated with decreases in total score</a:t>
            </a:r>
          </a:p>
          <a:p>
            <a:pPr marL="342900" indent="-342900">
              <a:buFont typeface="Arial" panose="020B0604020202020204" pitchFamily="34" charset="0"/>
              <a:buChar char="•"/>
            </a:pPr>
            <a:r>
              <a:rPr lang="en-AU" sz="2000" b="0" dirty="0"/>
              <a:t>The positive coefficient of </a:t>
            </a:r>
            <a:r>
              <a:rPr lang="en-AU" sz="2000" b="0" i="1" dirty="0"/>
              <a:t>clearances</a:t>
            </a:r>
            <a:r>
              <a:rPr lang="en-AU" sz="2000" b="0" dirty="0"/>
              <a:t> is surprising given its defensive attribution</a:t>
            </a:r>
          </a:p>
          <a:p>
            <a:pPr marL="342900" indent="-342900">
              <a:buFont typeface="Arial" panose="020B0604020202020204" pitchFamily="34" charset="0"/>
              <a:buChar char="•"/>
            </a:pPr>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tretch>
            <a:fill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p:txBody>
          <a:bodyPr/>
          <a:lstStyle/>
          <a:p>
            <a:pPr marL="0" indent="0">
              <a:buNone/>
            </a:pPr>
            <a:r>
              <a:rPr lang="en-US" dirty="0"/>
              <a:t>Implications for teams</a:t>
            </a:r>
          </a:p>
          <a:p>
            <a:r>
              <a:rPr lang="en-AU" sz="1500" dirty="0"/>
              <a:t>Teams should understand their potential to generate play and marks inside 50</a:t>
            </a:r>
          </a:p>
          <a:p>
            <a:r>
              <a:rPr lang="en-AU" sz="1500" dirty="0"/>
              <a:t>Teams should develop strong strategies for producing clearances</a:t>
            </a:r>
          </a:p>
          <a:p>
            <a:r>
              <a:rPr lang="en-AU" sz="1500" dirty="0"/>
              <a:t>Teams should be wary of negative coefficients and a causal interpretation</a:t>
            </a:r>
          </a:p>
          <a:p>
            <a:pPr lvl="1"/>
            <a:r>
              <a:rPr lang="en-AU" sz="1500" dirty="0"/>
              <a:t>Tackling less doesn’t necessarily lead to higher scores. The negative may indicate teams who score more are either more defensively efficient or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4"/>
            <a:ext cx="4038600" cy="3394472"/>
          </a:xfrm>
        </p:spPr>
        <p:txBody>
          <a:bodyPr>
            <a:normAutofit fontScale="92500" lnSpcReduction="10000"/>
          </a:bodyPr>
          <a:lstStyle/>
          <a:p>
            <a:pPr marL="0" indent="0">
              <a:lnSpc>
                <a:spcPct val="120000"/>
              </a:lnSpc>
              <a:buNone/>
            </a:pPr>
            <a:r>
              <a:rPr lang="en-US" sz="2600" dirty="0"/>
              <a:t>Limitations and remediations</a:t>
            </a:r>
          </a:p>
          <a:p>
            <a:r>
              <a:rPr lang="en-AU" sz="1600" dirty="0"/>
              <a:t>Not all variables in the available datasets were explored</a:t>
            </a:r>
          </a:p>
          <a:p>
            <a:pPr lvl="1"/>
            <a:r>
              <a:rPr lang="en-AU" sz="1600" dirty="0"/>
              <a:t>Prior knowledge was used to select a subset of interest. Future research should examine all variables, potentially using LASSO</a:t>
            </a:r>
          </a:p>
          <a:p>
            <a:r>
              <a:rPr lang="en-AU" sz="1600" dirty="0"/>
              <a:t>The accuracy of the available datasets is likely very high, but there is no validation</a:t>
            </a:r>
          </a:p>
          <a:p>
            <a:r>
              <a:rPr lang="en-AU" sz="1600" dirty="0"/>
              <a:t>It remains unclear whether an ordinary least squares approach is optimal</a:t>
            </a:r>
          </a:p>
          <a:p>
            <a:pPr lvl="1"/>
            <a:r>
              <a:rPr lang="en-AU" sz="1600" dirty="0"/>
              <a:t>A GAM yielded superior model fit at a lower AIC despite the added complexity</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model comparisons</a:t>
            </a:r>
          </a:p>
          <a:p>
            <a:pPr marL="457200" indent="-457200">
              <a:buFont typeface="+mj-lt"/>
              <a:buAutoNum type="arabicPeriod"/>
            </a:pPr>
            <a:r>
              <a:rPr lang="en-AU" dirty="0"/>
              <a:t>Implications for AFL teams and limitations/remediations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analytics</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a:bodyPr>
          <a:lstStyle/>
          <a:p>
            <a:r>
              <a:rPr lang="en-US" b="0" dirty="0"/>
              <a:t>AFL is highly popular, with annual memberships for some clubs exceeding 100,000</a:t>
            </a:r>
          </a:p>
          <a:p>
            <a:r>
              <a:rPr lang="en-US" b="0" dirty="0"/>
              <a:t>Multiple analysis talk shows exist but mostly focus on discussion of high-level numbers</a:t>
            </a:r>
          </a:p>
          <a:p>
            <a:r>
              <a:rPr lang="en-US" b="0" dirty="0"/>
              <a:t>Sophisticated statistical analysis of sport exists overseas - </a:t>
            </a:r>
            <a:r>
              <a:rPr lang="en-US" b="0" i="1" dirty="0"/>
              <a:t>can this be brought to Australia?</a:t>
            </a:r>
          </a:p>
        </p:txBody>
      </p:sp>
      <p:pic>
        <p:nvPicPr>
          <p:cNvPr id="7" name="Content Placeholder 6">
            <a:extLst>
              <a:ext uri="{FF2B5EF4-FFF2-40B4-BE49-F238E27FC236}">
                <a16:creationId xmlns:a16="http://schemas.microsoft.com/office/drawing/2014/main" id="{FC4713B9-77AE-B34E-BBC9-9717C5692D61}"/>
              </a:ext>
            </a:extLst>
          </p:cNvPr>
          <p:cNvPicPr>
            <a:picLocks noGrp="1" noChangeAspect="1"/>
          </p:cNvPicPr>
          <p:nvPr>
            <p:ph sz="half" idx="11"/>
          </p:nvPr>
        </p:nvPicPr>
        <p:blipFill>
          <a:blip r:embed="rId2"/>
          <a:stretch>
            <a:fillRect/>
          </a:stretch>
        </p:blipFill>
        <p:spPr>
          <a:xfrm>
            <a:off x="4746625" y="1497777"/>
            <a:ext cx="4038600" cy="2916639"/>
          </a:xfrm>
        </p:spPr>
      </p:pic>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3394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A </a:t>
            </a:r>
            <a:r>
              <a:rPr lang="en-US" i="1" dirty="0"/>
              <a:t>FiveThirtyEight</a:t>
            </a:r>
            <a:r>
              <a:rPr lang="en-US" dirty="0"/>
              <a:t> example</a:t>
            </a:r>
          </a:p>
        </p:txBody>
      </p:sp>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err="1">
                <a:latin typeface="Consolas" panose="020B0609020204030204" pitchFamily="49" charset="0"/>
                <a:cs typeface="Consolas" panose="020B0609020204030204" pitchFamily="49" charset="0"/>
              </a:rPr>
              <a:t>fitzRoy</a:t>
            </a:r>
            <a:r>
              <a:rPr lang="en-US" b="0" dirty="0"/>
              <a:t> R package</a:t>
            </a:r>
          </a:p>
          <a:p>
            <a:pPr lvl="1"/>
            <a:r>
              <a:rPr lang="en-US" dirty="0"/>
              <a:t>API that automatically </a:t>
            </a:r>
            <a:r>
              <a:rPr lang="en-US" dirty="0" err="1"/>
              <a:t>webscrapes</a:t>
            </a:r>
            <a:r>
              <a:rPr lang="en-US" dirty="0"/>
              <a:t>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a:t>
            </a:r>
          </a:p>
          <a:p>
            <a:pPr marL="0" indent="0">
              <a:buNone/>
            </a:pPr>
            <a:r>
              <a:rPr lang="en-US" b="0" dirty="0"/>
              <a:t>Total scores, marks, handballs, hit outs, tackles, rebounds, inside 50s, clearances, </a:t>
            </a:r>
            <a:r>
              <a:rPr lang="en-US" b="0" dirty="0" err="1"/>
              <a:t>clangers</a:t>
            </a:r>
            <a:r>
              <a:rPr lang="en-US" b="0" dirty="0"/>
              <a:t>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414416"/>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approach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checking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tretch>
            <a:fill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500" b="0" dirty="0"/>
              <a:t>Three models were fit as a response to identified issues:</a:t>
            </a:r>
          </a:p>
          <a:p>
            <a:pPr marL="800100" lvl="1" indent="-457200">
              <a:buFont typeface="+mj-lt"/>
              <a:buAutoNum type="arabicPeriod"/>
            </a:pPr>
            <a:r>
              <a:rPr lang="en-US" sz="1500" dirty="0"/>
              <a:t>OLS</a:t>
            </a:r>
          </a:p>
          <a:p>
            <a:pPr marL="800100" lvl="1" indent="-457200">
              <a:buFont typeface="+mj-lt"/>
              <a:buAutoNum type="arabicPeriod"/>
            </a:pPr>
            <a:r>
              <a:rPr lang="en-US" sz="1500" dirty="0"/>
              <a:t>Weighted OLS</a:t>
            </a:r>
          </a:p>
          <a:p>
            <a:pPr marL="800100" lvl="1" indent="-457200">
              <a:buFont typeface="+mj-lt"/>
              <a:buAutoNum type="arabicPeriod"/>
            </a:pPr>
            <a:r>
              <a:rPr lang="en-US" sz="1500" dirty="0"/>
              <a:t>OLS with square-root transformed response</a:t>
            </a:r>
          </a:p>
          <a:p>
            <a:r>
              <a:rPr lang="en-US" sz="1500" b="0" dirty="0"/>
              <a:t>None of the corrections fixed the observed issues and actually created issues for previously acceptable assumptions</a:t>
            </a:r>
          </a:p>
          <a:p>
            <a:r>
              <a:rPr lang="en-US" sz="1500" b="0" dirty="0"/>
              <a:t>This motivated a shift to robust methods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500" b="0" dirty="0">
                <a:solidFill>
                  <a:schemeClr val="accent4"/>
                </a:solidFill>
              </a:rPr>
              <a:t>Datapoints are independent</a:t>
            </a:r>
          </a:p>
          <a:p>
            <a:r>
              <a:rPr lang="en-US" sz="1500" b="0" dirty="0">
                <a:solidFill>
                  <a:schemeClr val="accent4"/>
                </a:solidFill>
              </a:rPr>
              <a:t>No issue with normality of residuals (Q-Q plot)</a:t>
            </a:r>
          </a:p>
          <a:p>
            <a:r>
              <a:rPr lang="en-US" sz="1500" b="0" dirty="0">
                <a:solidFill>
                  <a:schemeClr val="accent4"/>
                </a:solidFill>
              </a:rPr>
              <a:t>Linear relationships exist between predictors and response variable</a:t>
            </a:r>
          </a:p>
          <a:p>
            <a:r>
              <a:rPr lang="en-US" sz="1500" b="0" dirty="0">
                <a:solidFill>
                  <a:schemeClr val="accent4"/>
                </a:solidFill>
              </a:rPr>
              <a:t>Multicollinearity is not an issue</a:t>
            </a:r>
          </a:p>
          <a:p>
            <a:pPr lvl="1"/>
            <a:r>
              <a:rPr lang="en-US" sz="1500" dirty="0">
                <a:solidFill>
                  <a:schemeClr val="accent4"/>
                </a:solidFill>
              </a:rPr>
              <a:t>Confirmed using VIF test</a:t>
            </a:r>
          </a:p>
          <a:p>
            <a:r>
              <a:rPr lang="en-US" sz="1500" b="0" dirty="0">
                <a:solidFill>
                  <a:schemeClr val="accent4"/>
                </a:solidFill>
              </a:rPr>
              <a:t>No identified outliers</a:t>
            </a:r>
          </a:p>
          <a:p>
            <a:pPr lvl="1"/>
            <a:r>
              <a:rPr lang="en-US" sz="1500" dirty="0">
                <a:solidFill>
                  <a:schemeClr val="accent4"/>
                </a:solidFill>
              </a:rPr>
              <a:t>All residuals within Bonferroni-corrected studentized residual critical value</a:t>
            </a:r>
            <a:endParaRPr lang="en-US" sz="1500" b="0" dirty="0">
              <a:solidFill>
                <a:schemeClr val="accent4"/>
              </a:solidFill>
            </a:endParaRPr>
          </a:p>
          <a:p>
            <a:r>
              <a:rPr lang="en-US" sz="1500" b="0" dirty="0">
                <a:solidFill>
                  <a:schemeClr val="accent1"/>
                </a:solidFill>
              </a:rPr>
              <a:t>Slightly quadratic shape to the residuals vs fitted line indicates heteroscedasticity	</a:t>
            </a:r>
          </a:p>
          <a:p>
            <a:pPr lvl="1"/>
            <a:r>
              <a:rPr lang="en-US" sz="150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Autofit/>
          </a:bodyPr>
          <a:lstStyle/>
          <a:p>
            <a:r>
              <a:rPr lang="en-US" sz="1750" b="0" dirty="0"/>
              <a:t>The </a:t>
            </a:r>
            <a:r>
              <a:rPr lang="en-US" sz="1750" b="0" dirty="0">
                <a:latin typeface="Consolas" panose="020B0609020204030204" pitchFamily="49" charset="0"/>
                <a:cs typeface="Consolas" panose="020B0609020204030204" pitchFamily="49" charset="0"/>
              </a:rPr>
              <a:t>sandwich</a:t>
            </a:r>
            <a:r>
              <a:rPr lang="en-US" sz="1750" b="0" dirty="0"/>
              <a:t> package in R provides access to robust variance-covariance matrices that do not assume constant variance, defined by:</a:t>
            </a:r>
          </a:p>
          <a:p>
            <a:pPr lvl="1"/>
            <a:r>
              <a:rPr lang="en-AU" sz="1750" b="1" i="1" dirty="0"/>
              <a:t>(X’X)</a:t>
            </a:r>
            <a:r>
              <a:rPr lang="en-AU" sz="1750" b="1" i="1" baseline="30000" dirty="0"/>
              <a:t>-1</a:t>
            </a:r>
            <a:r>
              <a:rPr lang="en-AU" sz="1750" b="1" i="1" dirty="0"/>
              <a:t>X’</a:t>
            </a:r>
            <a:r>
              <a:rPr lang="en-AU" sz="1750" i="1" dirty="0"/>
              <a:t>Ω</a:t>
            </a:r>
            <a:r>
              <a:rPr lang="en-AU" sz="1750" b="1" i="1" dirty="0"/>
              <a:t>X (X’X)</a:t>
            </a:r>
            <a:r>
              <a:rPr lang="en-AU" sz="1750" b="1" i="1" baseline="30000" dirty="0"/>
              <a:t>-1</a:t>
            </a:r>
            <a:endParaRPr lang="en-US" sz="1750" b="1" baseline="30000" dirty="0"/>
          </a:p>
          <a:p>
            <a:r>
              <a:rPr lang="en-US" sz="1750" b="0" dirty="0"/>
              <a:t>Robust estimators drive </a:t>
            </a:r>
            <a:r>
              <a:rPr lang="en-US" sz="1750" b="0" i="1" dirty="0"/>
              <a:t>p</a:t>
            </a:r>
            <a:r>
              <a:rPr lang="en-US" sz="1750" b="0" dirty="0"/>
              <a:t>-values away from zero, weaken test statistics and increase SEs in their heteroscedastic correction</a:t>
            </a:r>
          </a:p>
          <a:p>
            <a:r>
              <a:rPr lang="en-US" sz="1750" b="0" dirty="0"/>
              <a:t>All available </a:t>
            </a:r>
            <a:r>
              <a:rPr lang="en-US" sz="1750" b="0" dirty="0" err="1"/>
              <a:t>Ω</a:t>
            </a:r>
            <a:r>
              <a:rPr lang="en-US" sz="1750"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tretch>
            <a:fill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3353</TotalTime>
  <Words>651</Words>
  <Application>Microsoft Macintosh PowerPoint</Application>
  <PresentationFormat>On-screen Show (16:9)</PresentationFormat>
  <Paragraphs>72</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analytics</vt:lpstr>
      <vt:lpstr>Open-source work has made data readily available</vt:lpstr>
      <vt:lpstr>A robust linear modelling approach was used</vt:lpstr>
      <vt:lpstr>Core linear modelling assumptions were tested</vt:lpstr>
      <vt:lpstr>Core linear modelling assumptions were tested</vt:lpstr>
      <vt:lpstr>Core linear modelling assumptions were tested</vt:lpstr>
      <vt:lpstr>Robust standard error estimators were used</vt:lpstr>
      <vt:lpstr>Most of the game metrics could predict total score</vt:lpstr>
      <vt:lpstr>The analysis was taken further using GAMs</vt:lpstr>
      <vt:lpstr>A set of implications and limitations were noted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262</cp:revision>
  <dcterms:modified xsi:type="dcterms:W3CDTF">2021-05-07T03:46:53Z</dcterms:modified>
</cp:coreProperties>
</file>